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9" r:id="rId13"/>
    <p:sldId id="268" r:id="rId14"/>
    <p:sldId id="270" r:id="rId15"/>
  </p:sldIdLst>
  <p:sldSz cx="18288000" cy="10287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Open Sans Extra Bold" panose="020B0604020202020204" charset="0"/>
      <p:regular r:id="rId20"/>
    </p:embeddedFont>
    <p:embeddedFont>
      <p:font typeface="Poppins" panose="00000500000000000000" pitchFamily="2" charset="0"/>
      <p:regular r:id="rId21"/>
    </p:embeddedFont>
    <p:embeddedFont>
      <p:font typeface="The Youngest Serif" panose="020B0604020202020204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30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7.fntdata"/></Relationships>
</file>

<file path=ppt/media/image1.jpeg>
</file>

<file path=ppt/media/image10.jpeg>
</file>

<file path=ppt/media/image11.jpeg>
</file>

<file path=ppt/media/image2.png>
</file>

<file path=ppt/media/image3.svg>
</file>

<file path=ppt/media/image4.png>
</file>

<file path=ppt/media/image5.svg>
</file>

<file path=ppt/media/image6.png>
</file>

<file path=ppt/media/image7.jpe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557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>
            <a:off x="3739302" y="5143500"/>
            <a:ext cx="1209040" cy="1209040"/>
          </a:xfrm>
          <a:custGeom>
            <a:avLst/>
            <a:gdLst/>
            <a:ahLst/>
            <a:cxnLst/>
            <a:rect l="l" t="t" r="r" b="b"/>
            <a:pathLst>
              <a:path w="1209040" h="1209040">
                <a:moveTo>
                  <a:pt x="0" y="0"/>
                </a:moveTo>
                <a:lnTo>
                  <a:pt x="1209040" y="0"/>
                </a:lnTo>
                <a:lnTo>
                  <a:pt x="1209040" y="1209040"/>
                </a:lnTo>
                <a:lnTo>
                  <a:pt x="0" y="120904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751163" y="5671304"/>
            <a:ext cx="13375924" cy="358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943"/>
              </a:lnSpc>
            </a:pPr>
            <a:r>
              <a:rPr lang="en-US" sz="13031">
                <a:solidFill>
                  <a:srgbClr val="000000"/>
                </a:solidFill>
                <a:latin typeface="The Youngest Serif"/>
              </a:rPr>
              <a:t>Hotel Reservation System</a:t>
            </a:r>
          </a:p>
        </p:txBody>
      </p:sp>
      <p:sp>
        <p:nvSpPr>
          <p:cNvPr id="8" name="Freeform 8"/>
          <p:cNvSpPr/>
          <p:nvPr/>
        </p:nvSpPr>
        <p:spPr>
          <a:xfrm>
            <a:off x="13012122" y="7613158"/>
            <a:ext cx="944880" cy="944880"/>
          </a:xfrm>
          <a:custGeom>
            <a:avLst/>
            <a:gdLst/>
            <a:ahLst/>
            <a:cxnLst/>
            <a:rect l="l" t="t" r="r" b="b"/>
            <a:pathLst>
              <a:path w="944880" h="944880">
                <a:moveTo>
                  <a:pt x="0" y="0"/>
                </a:moveTo>
                <a:lnTo>
                  <a:pt x="944880" y="0"/>
                </a:lnTo>
                <a:lnTo>
                  <a:pt x="944880" y="944880"/>
                </a:lnTo>
                <a:lnTo>
                  <a:pt x="0" y="94488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 flipV="1">
            <a:off x="-2301195" y="9277350"/>
            <a:ext cx="22890391" cy="0"/>
          </a:xfrm>
          <a:prstGeom prst="line">
            <a:avLst/>
          </a:prstGeom>
          <a:ln w="19050" cap="flat">
            <a:solidFill>
              <a:srgbClr val="A97E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5275878" y="9573291"/>
            <a:ext cx="7736244" cy="379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6"/>
              </a:lnSpc>
            </a:pPr>
            <a:r>
              <a:rPr lang="en-US" sz="2800">
                <a:solidFill>
                  <a:srgbClr val="6C422C"/>
                </a:solidFill>
                <a:latin typeface="The Youngest Serif"/>
              </a:rPr>
              <a:t>Presentation by Mansoor, Umer and Taha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3749206" y="1028700"/>
            <a:ext cx="985520" cy="985520"/>
          </a:xfrm>
          <a:custGeom>
            <a:avLst/>
            <a:gdLst/>
            <a:ahLst/>
            <a:cxnLst/>
            <a:rect l="l" t="t" r="r" b="b"/>
            <a:pathLst>
              <a:path w="985520" h="985520">
                <a:moveTo>
                  <a:pt x="0" y="0"/>
                </a:moveTo>
                <a:lnTo>
                  <a:pt x="985520" y="0"/>
                </a:lnTo>
                <a:lnTo>
                  <a:pt x="985520" y="985520"/>
                </a:lnTo>
                <a:lnTo>
                  <a:pt x="0" y="98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3977322" y="1716599"/>
            <a:ext cx="9034800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 dirty="0">
                <a:solidFill>
                  <a:srgbClr val="000000"/>
                </a:solidFill>
                <a:latin typeface="The Youngest Serif"/>
              </a:rPr>
              <a:t>Conclusion</a:t>
            </a:r>
          </a:p>
        </p:txBody>
      </p:sp>
      <p:sp>
        <p:nvSpPr>
          <p:cNvPr id="7" name="Freeform 7"/>
          <p:cNvSpPr/>
          <p:nvPr/>
        </p:nvSpPr>
        <p:spPr>
          <a:xfrm>
            <a:off x="12341562" y="2626112"/>
            <a:ext cx="670560" cy="670560"/>
          </a:xfrm>
          <a:custGeom>
            <a:avLst/>
            <a:gdLst/>
            <a:ahLst/>
            <a:cxnLst/>
            <a:rect l="l" t="t" r="r" b="b"/>
            <a:pathLst>
              <a:path w="670560" h="670560">
                <a:moveTo>
                  <a:pt x="0" y="0"/>
                </a:moveTo>
                <a:lnTo>
                  <a:pt x="670560" y="0"/>
                </a:lnTo>
                <a:lnTo>
                  <a:pt x="670560" y="670560"/>
                </a:lnTo>
                <a:lnTo>
                  <a:pt x="0" y="670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4318000"/>
            <a:ext cx="16230600" cy="3884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815108" lvl="1" indent="-407554">
              <a:lnSpc>
                <a:spcPts val="6191"/>
              </a:lnSpc>
              <a:buFont typeface="Arial"/>
              <a:buChar char="•"/>
            </a:pPr>
            <a:r>
              <a:rPr lang="en-US" sz="3775" dirty="0">
                <a:solidFill>
                  <a:srgbClr val="000000"/>
                </a:solidFill>
                <a:latin typeface="Poppins"/>
              </a:rPr>
              <a:t>The Hotel Reservation System provides an efficient and user-friendly interface for managing hotel room bookings.</a:t>
            </a:r>
          </a:p>
          <a:p>
            <a:pPr marL="815108" lvl="1" indent="-407554">
              <a:lnSpc>
                <a:spcPts val="6191"/>
              </a:lnSpc>
              <a:buFont typeface="Arial"/>
              <a:buChar char="•"/>
            </a:pPr>
            <a:r>
              <a:rPr lang="en-US" sz="3775" dirty="0">
                <a:solidFill>
                  <a:srgbClr val="000000"/>
                </a:solidFill>
                <a:latin typeface="Poppins"/>
              </a:rPr>
              <a:t>Users can register, login, book rooms, and cancel bookings.</a:t>
            </a:r>
          </a:p>
          <a:p>
            <a:pPr marL="815108" lvl="1" indent="-407554">
              <a:lnSpc>
                <a:spcPts val="6191"/>
              </a:lnSpc>
              <a:buFont typeface="Arial"/>
              <a:buChar char="•"/>
            </a:pPr>
            <a:r>
              <a:rPr lang="en-US" sz="3775" dirty="0">
                <a:solidFill>
                  <a:srgbClr val="000000"/>
                </a:solidFill>
                <a:latin typeface="Poppins"/>
              </a:rPr>
              <a:t>Administrators can view and manage room status.</a:t>
            </a:r>
          </a:p>
          <a:p>
            <a:pPr marL="815108" lvl="1" indent="-407554">
              <a:lnSpc>
                <a:spcPts val="6191"/>
              </a:lnSpc>
              <a:buFont typeface="Arial"/>
              <a:buChar char="•"/>
            </a:pPr>
            <a:r>
              <a:rPr lang="en-US" sz="3775" dirty="0">
                <a:solidFill>
                  <a:srgbClr val="000000"/>
                </a:solidFill>
                <a:latin typeface="Poppins"/>
              </a:rPr>
              <a:t>The system offers data persistence through file storage.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b="15572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Freeform 6"/>
          <p:cNvSpPr/>
          <p:nvPr/>
        </p:nvSpPr>
        <p:spPr>
          <a:xfrm>
            <a:off x="4217859" y="4655826"/>
            <a:ext cx="1327136" cy="1327136"/>
          </a:xfrm>
          <a:custGeom>
            <a:avLst/>
            <a:gdLst/>
            <a:ahLst/>
            <a:cxnLst/>
            <a:rect l="l" t="t" r="r" b="b"/>
            <a:pathLst>
              <a:path w="1327136" h="1327136">
                <a:moveTo>
                  <a:pt x="0" y="0"/>
                </a:moveTo>
                <a:lnTo>
                  <a:pt x="1327136" y="0"/>
                </a:lnTo>
                <a:lnTo>
                  <a:pt x="1327136" y="1327136"/>
                </a:lnTo>
                <a:lnTo>
                  <a:pt x="0" y="13271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881427" y="3787453"/>
            <a:ext cx="8491901" cy="39332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305"/>
              </a:lnSpc>
            </a:pPr>
            <a:r>
              <a:rPr lang="en-US" sz="14304">
                <a:solidFill>
                  <a:srgbClr val="000000"/>
                </a:solidFill>
                <a:latin typeface="The Youngest Serif"/>
              </a:rPr>
              <a:t>Thank you!</a:t>
            </a:r>
          </a:p>
        </p:txBody>
      </p:sp>
      <p:sp>
        <p:nvSpPr>
          <p:cNvPr id="8" name="Freeform 8"/>
          <p:cNvSpPr/>
          <p:nvPr/>
        </p:nvSpPr>
        <p:spPr>
          <a:xfrm>
            <a:off x="13373328" y="7053192"/>
            <a:ext cx="1037174" cy="1037174"/>
          </a:xfrm>
          <a:custGeom>
            <a:avLst/>
            <a:gdLst/>
            <a:ahLst/>
            <a:cxnLst/>
            <a:rect l="l" t="t" r="r" b="b"/>
            <a:pathLst>
              <a:path w="1037174" h="1037174">
                <a:moveTo>
                  <a:pt x="0" y="0"/>
                </a:moveTo>
                <a:lnTo>
                  <a:pt x="1037173" y="0"/>
                </a:lnTo>
                <a:lnTo>
                  <a:pt x="1037173" y="1037173"/>
                </a:lnTo>
                <a:lnTo>
                  <a:pt x="0" y="103717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AutoShape 9"/>
          <p:cNvSpPr/>
          <p:nvPr/>
        </p:nvSpPr>
        <p:spPr>
          <a:xfrm flipV="1">
            <a:off x="-2301195" y="9277350"/>
            <a:ext cx="22890391" cy="0"/>
          </a:xfrm>
          <a:prstGeom prst="line">
            <a:avLst/>
          </a:prstGeom>
          <a:ln w="19050" cap="flat">
            <a:solidFill>
              <a:srgbClr val="A97E6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5275878" y="9573291"/>
            <a:ext cx="7736244" cy="3796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6"/>
              </a:lnSpc>
            </a:pPr>
            <a:r>
              <a:rPr lang="en-US" sz="2800">
                <a:solidFill>
                  <a:srgbClr val="6C422C"/>
                </a:solidFill>
                <a:latin typeface="The Youngest Serif"/>
              </a:rPr>
              <a:t>Presentation by Mansoor, Umer and Taha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C42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560203" y="1450092"/>
            <a:ext cx="985520" cy="985520"/>
          </a:xfrm>
          <a:custGeom>
            <a:avLst/>
            <a:gdLst/>
            <a:ahLst/>
            <a:cxnLst/>
            <a:rect l="l" t="t" r="r" b="b"/>
            <a:pathLst>
              <a:path w="985520" h="985520">
                <a:moveTo>
                  <a:pt x="0" y="0"/>
                </a:moveTo>
                <a:lnTo>
                  <a:pt x="985520" y="0"/>
                </a:lnTo>
                <a:lnTo>
                  <a:pt x="985520" y="985520"/>
                </a:lnTo>
                <a:lnTo>
                  <a:pt x="0" y="98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504950" y="8138870"/>
            <a:ext cx="670560" cy="670560"/>
          </a:xfrm>
          <a:custGeom>
            <a:avLst/>
            <a:gdLst/>
            <a:ahLst/>
            <a:cxnLst/>
            <a:rect l="l" t="t" r="r" b="b"/>
            <a:pathLst>
              <a:path w="670560" h="670560">
                <a:moveTo>
                  <a:pt x="0" y="0"/>
                </a:moveTo>
                <a:lnTo>
                  <a:pt x="670560" y="0"/>
                </a:lnTo>
                <a:lnTo>
                  <a:pt x="670560" y="670560"/>
                </a:lnTo>
                <a:lnTo>
                  <a:pt x="0" y="670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153910" y="1591771"/>
            <a:ext cx="6867519" cy="6722458"/>
            <a:chOff x="0" y="0"/>
            <a:chExt cx="1689752" cy="165406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689752" cy="1654060"/>
            </a:xfrm>
            <a:custGeom>
              <a:avLst/>
              <a:gdLst/>
              <a:ahLst/>
              <a:cxnLst/>
              <a:rect l="l" t="t" r="r" b="b"/>
              <a:pathLst>
                <a:path w="1689752" h="1654060">
                  <a:moveTo>
                    <a:pt x="0" y="0"/>
                  </a:moveTo>
                  <a:lnTo>
                    <a:pt x="1689752" y="0"/>
                  </a:lnTo>
                  <a:lnTo>
                    <a:pt x="1689752" y="1654060"/>
                  </a:lnTo>
                  <a:lnTo>
                    <a:pt x="0" y="165406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F1E9E3"/>
              </a:solidFill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379782" y="1812871"/>
            <a:ext cx="6415776" cy="6280257"/>
            <a:chOff x="0" y="0"/>
            <a:chExt cx="8554368" cy="8373676"/>
          </a:xfrm>
        </p:grpSpPr>
        <p:pic>
          <p:nvPicPr>
            <p:cNvPr id="8" name="Picture 8"/>
            <p:cNvPicPr>
              <a:picLocks noChangeAspect="1"/>
            </p:cNvPicPr>
            <p:nvPr/>
          </p:nvPicPr>
          <p:blipFill>
            <a:blip r:embed="rId4"/>
            <a:srcRect t="6508" b="6508"/>
            <a:stretch>
              <a:fillRect/>
            </a:stretch>
          </p:blipFill>
          <p:spPr>
            <a:xfrm>
              <a:off x="0" y="0"/>
              <a:ext cx="8554368" cy="8373676"/>
            </a:xfrm>
            <a:prstGeom prst="rect">
              <a:avLst/>
            </a:prstGeom>
          </p:spPr>
        </p:pic>
      </p:grpSp>
      <p:sp>
        <p:nvSpPr>
          <p:cNvPr id="9" name="AutoShape 9"/>
          <p:cNvSpPr/>
          <p:nvPr/>
        </p:nvSpPr>
        <p:spPr>
          <a:xfrm flipV="1">
            <a:off x="-2301195" y="9277350"/>
            <a:ext cx="22890391" cy="0"/>
          </a:xfrm>
          <a:prstGeom prst="line">
            <a:avLst/>
          </a:prstGeom>
          <a:ln w="19050" cap="flat">
            <a:solidFill>
              <a:srgbClr val="F1E9E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TextBox 10"/>
          <p:cNvSpPr txBox="1"/>
          <p:nvPr/>
        </p:nvSpPr>
        <p:spPr>
          <a:xfrm>
            <a:off x="1504950" y="2571877"/>
            <a:ext cx="7736244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699"/>
              </a:lnSpc>
            </a:pPr>
            <a:r>
              <a:rPr lang="en-US" sz="9999">
                <a:solidFill>
                  <a:srgbClr val="F1E9E3"/>
                </a:solidFill>
                <a:latin typeface="The Youngest Serif"/>
              </a:rPr>
              <a:t>Introduction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04950" y="4109341"/>
            <a:ext cx="7055253" cy="40816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071"/>
              </a:lnSpc>
            </a:pPr>
            <a:r>
              <a:rPr lang="en-US" sz="2300">
                <a:solidFill>
                  <a:srgbClr val="F1E9E3"/>
                </a:solidFill>
                <a:latin typeface="Poppins"/>
              </a:rPr>
              <a:t>An innovative System to streamline hotel bookings. Designed for today's fast-paced world, it provides a user-friendly and efficient platform. Features include user registration, room availability display, booking, and administrative functions. Experience hassle-free reservations while optimizing hotel management processes.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275878" y="9573291"/>
            <a:ext cx="7736244" cy="384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96"/>
              </a:lnSpc>
            </a:pPr>
            <a:r>
              <a:rPr lang="en-US" sz="2800" dirty="0">
                <a:solidFill>
                  <a:srgbClr val="F1E9E3"/>
                </a:solidFill>
                <a:latin typeface="The Youngest Serif"/>
              </a:rPr>
              <a:t>Presentation by Mansoor, Umer and Taha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BC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4783118" y="1028700"/>
            <a:ext cx="985520" cy="985520"/>
          </a:xfrm>
          <a:custGeom>
            <a:avLst/>
            <a:gdLst/>
            <a:ahLst/>
            <a:cxnLst/>
            <a:rect l="l" t="t" r="r" b="b"/>
            <a:pathLst>
              <a:path w="985520" h="985520">
                <a:moveTo>
                  <a:pt x="0" y="0"/>
                </a:moveTo>
                <a:lnTo>
                  <a:pt x="985520" y="0"/>
                </a:lnTo>
                <a:lnTo>
                  <a:pt x="985520" y="985520"/>
                </a:lnTo>
                <a:lnTo>
                  <a:pt x="0" y="98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275878" y="1567568"/>
            <a:ext cx="7736244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 dirty="0">
                <a:solidFill>
                  <a:srgbClr val="000000"/>
                </a:solidFill>
                <a:latin typeface="The Youngest Serif"/>
              </a:rPr>
              <a:t>Objectives</a:t>
            </a:r>
          </a:p>
        </p:txBody>
      </p:sp>
      <p:sp>
        <p:nvSpPr>
          <p:cNvPr id="7" name="Freeform 7"/>
          <p:cNvSpPr/>
          <p:nvPr/>
        </p:nvSpPr>
        <p:spPr>
          <a:xfrm>
            <a:off x="12341562" y="2626112"/>
            <a:ext cx="670560" cy="670560"/>
          </a:xfrm>
          <a:custGeom>
            <a:avLst/>
            <a:gdLst/>
            <a:ahLst/>
            <a:cxnLst/>
            <a:rect l="l" t="t" r="r" b="b"/>
            <a:pathLst>
              <a:path w="670560" h="670560">
                <a:moveTo>
                  <a:pt x="0" y="0"/>
                </a:moveTo>
                <a:lnTo>
                  <a:pt x="670560" y="0"/>
                </a:lnTo>
                <a:lnTo>
                  <a:pt x="670560" y="670560"/>
                </a:lnTo>
                <a:lnTo>
                  <a:pt x="0" y="670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537870" y="6629793"/>
            <a:ext cx="19363740" cy="7796472"/>
          </a:xfrm>
          <a:custGeom>
            <a:avLst/>
            <a:gdLst/>
            <a:ahLst/>
            <a:cxnLst/>
            <a:rect l="l" t="t" r="r" b="b"/>
            <a:pathLst>
              <a:path w="19363740" h="7796472">
                <a:moveTo>
                  <a:pt x="0" y="0"/>
                </a:moveTo>
                <a:lnTo>
                  <a:pt x="19363740" y="0"/>
                </a:lnTo>
                <a:lnTo>
                  <a:pt x="19363740" y="7796472"/>
                </a:lnTo>
                <a:lnTo>
                  <a:pt x="0" y="77964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16193" b="-4927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322711" y="3871735"/>
            <a:ext cx="13642577" cy="2112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48"/>
              </a:lnSpc>
            </a:pPr>
            <a:r>
              <a:rPr lang="en-US" sz="2400">
                <a:solidFill>
                  <a:srgbClr val="000000"/>
                </a:solidFill>
                <a:latin typeface="Poppins"/>
              </a:rPr>
              <a:t>The Hotel Reservation System simplifies bookings with a user-friendly interface. Hotel staff enjoy streamlined operations, improved communication, enhanced customer service, and data-driven decision-making. This centralized system optimizes efficiency, guest satisfaction, and creates a seamless experience for all.</a:t>
            </a:r>
          </a:p>
        </p:txBody>
      </p:sp>
      <p:sp>
        <p:nvSpPr>
          <p:cNvPr id="10" name="AutoShape 10"/>
          <p:cNvSpPr/>
          <p:nvPr/>
        </p:nvSpPr>
        <p:spPr>
          <a:xfrm flipV="1">
            <a:off x="-2301195" y="6639318"/>
            <a:ext cx="22890391" cy="0"/>
          </a:xfrm>
          <a:prstGeom prst="line">
            <a:avLst/>
          </a:prstGeom>
          <a:ln w="19050" cap="flat">
            <a:solidFill>
              <a:srgbClr val="F1E9E3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96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4783118" y="1028700"/>
            <a:ext cx="985520" cy="985520"/>
          </a:xfrm>
          <a:custGeom>
            <a:avLst/>
            <a:gdLst/>
            <a:ahLst/>
            <a:cxnLst/>
            <a:rect l="l" t="t" r="r" b="b"/>
            <a:pathLst>
              <a:path w="985520" h="985520">
                <a:moveTo>
                  <a:pt x="0" y="0"/>
                </a:moveTo>
                <a:lnTo>
                  <a:pt x="985520" y="0"/>
                </a:lnTo>
                <a:lnTo>
                  <a:pt x="985520" y="985520"/>
                </a:lnTo>
                <a:lnTo>
                  <a:pt x="0" y="98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275878" y="1567568"/>
            <a:ext cx="7736244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>
                <a:solidFill>
                  <a:srgbClr val="FFFFFF"/>
                </a:solidFill>
                <a:latin typeface="The Youngest Serif"/>
              </a:rPr>
              <a:t>Motivation</a:t>
            </a:r>
          </a:p>
        </p:txBody>
      </p:sp>
      <p:sp>
        <p:nvSpPr>
          <p:cNvPr id="7" name="Freeform 7"/>
          <p:cNvSpPr/>
          <p:nvPr/>
        </p:nvSpPr>
        <p:spPr>
          <a:xfrm>
            <a:off x="12341562" y="2626112"/>
            <a:ext cx="670560" cy="670560"/>
          </a:xfrm>
          <a:custGeom>
            <a:avLst/>
            <a:gdLst/>
            <a:ahLst/>
            <a:cxnLst/>
            <a:rect l="l" t="t" r="r" b="b"/>
            <a:pathLst>
              <a:path w="670560" h="670560">
                <a:moveTo>
                  <a:pt x="0" y="0"/>
                </a:moveTo>
                <a:lnTo>
                  <a:pt x="670560" y="0"/>
                </a:lnTo>
                <a:lnTo>
                  <a:pt x="670560" y="670560"/>
                </a:lnTo>
                <a:lnTo>
                  <a:pt x="0" y="670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537870" y="6629793"/>
            <a:ext cx="19363740" cy="7796472"/>
          </a:xfrm>
          <a:custGeom>
            <a:avLst/>
            <a:gdLst/>
            <a:ahLst/>
            <a:cxnLst/>
            <a:rect l="l" t="t" r="r" b="b"/>
            <a:pathLst>
              <a:path w="19363740" h="7796472">
                <a:moveTo>
                  <a:pt x="0" y="0"/>
                </a:moveTo>
                <a:lnTo>
                  <a:pt x="19363740" y="0"/>
                </a:lnTo>
                <a:lnTo>
                  <a:pt x="19363740" y="7796472"/>
                </a:lnTo>
                <a:lnTo>
                  <a:pt x="0" y="779647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62343" b="-3129"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2322711" y="3511118"/>
            <a:ext cx="13642577" cy="28887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94"/>
              </a:lnSpc>
            </a:pPr>
            <a:r>
              <a:rPr lang="en-US" sz="2200">
                <a:solidFill>
                  <a:srgbClr val="FFFFFF"/>
                </a:solidFill>
                <a:latin typeface="Poppins"/>
              </a:rPr>
              <a:t>The motivation behind our Hotel Reservation System project is to address the limitations of traditional reservation methods and revolutionize the way hotels handle bookings.</a:t>
            </a:r>
          </a:p>
          <a:p>
            <a:pPr marL="474983" lvl="1" indent="-237491">
              <a:lnSpc>
                <a:spcPts val="3894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Poppins"/>
              </a:rPr>
              <a:t>Replacing Manual Processes</a:t>
            </a:r>
          </a:p>
          <a:p>
            <a:pPr marL="474983" lvl="1" indent="-237491">
              <a:lnSpc>
                <a:spcPts val="3894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Poppins"/>
              </a:rPr>
              <a:t>Enhancing Productivity</a:t>
            </a:r>
          </a:p>
          <a:p>
            <a:pPr marL="474983" lvl="1" indent="-237491">
              <a:lnSpc>
                <a:spcPts val="3894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Poppins"/>
              </a:rPr>
              <a:t>Increasing Customer Value and Convenience</a:t>
            </a:r>
          </a:p>
          <a:p>
            <a:pPr marL="474983" lvl="1" indent="-237491">
              <a:lnSpc>
                <a:spcPts val="3894"/>
              </a:lnSpc>
              <a:buFont typeface="Arial"/>
              <a:buChar char="•"/>
            </a:pPr>
            <a:r>
              <a:rPr lang="en-US" sz="2200">
                <a:solidFill>
                  <a:srgbClr val="FFFFFF"/>
                </a:solidFill>
                <a:latin typeface="Poppins"/>
              </a:rPr>
              <a:t>Improving Operational Efficiency</a:t>
            </a:r>
          </a:p>
        </p:txBody>
      </p:sp>
      <p:sp>
        <p:nvSpPr>
          <p:cNvPr id="10" name="AutoShape 10"/>
          <p:cNvSpPr/>
          <p:nvPr/>
        </p:nvSpPr>
        <p:spPr>
          <a:xfrm flipV="1">
            <a:off x="-2301195" y="6639318"/>
            <a:ext cx="22890391" cy="0"/>
          </a:xfrm>
          <a:prstGeom prst="line">
            <a:avLst/>
          </a:prstGeom>
          <a:ln w="19050" cap="flat">
            <a:solidFill>
              <a:srgbClr val="F1E9E3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4783118" y="1028700"/>
            <a:ext cx="985520" cy="985520"/>
          </a:xfrm>
          <a:custGeom>
            <a:avLst/>
            <a:gdLst/>
            <a:ahLst/>
            <a:cxnLst/>
            <a:rect l="l" t="t" r="r" b="b"/>
            <a:pathLst>
              <a:path w="985520" h="985520">
                <a:moveTo>
                  <a:pt x="0" y="0"/>
                </a:moveTo>
                <a:lnTo>
                  <a:pt x="985520" y="0"/>
                </a:lnTo>
                <a:lnTo>
                  <a:pt x="985520" y="985520"/>
                </a:lnTo>
                <a:lnTo>
                  <a:pt x="0" y="98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275878" y="1567568"/>
            <a:ext cx="7736244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 dirty="0">
                <a:solidFill>
                  <a:srgbClr val="000000"/>
                </a:solidFill>
                <a:latin typeface="The Youngest Serif"/>
              </a:rPr>
              <a:t>Libraries</a:t>
            </a:r>
          </a:p>
        </p:txBody>
      </p:sp>
      <p:sp>
        <p:nvSpPr>
          <p:cNvPr id="7" name="Freeform 7"/>
          <p:cNvSpPr/>
          <p:nvPr/>
        </p:nvSpPr>
        <p:spPr>
          <a:xfrm>
            <a:off x="12341562" y="2626112"/>
            <a:ext cx="670560" cy="670560"/>
          </a:xfrm>
          <a:custGeom>
            <a:avLst/>
            <a:gdLst/>
            <a:ahLst/>
            <a:cxnLst/>
            <a:rect l="l" t="t" r="r" b="b"/>
            <a:pathLst>
              <a:path w="670560" h="670560">
                <a:moveTo>
                  <a:pt x="0" y="0"/>
                </a:moveTo>
                <a:lnTo>
                  <a:pt x="670560" y="0"/>
                </a:lnTo>
                <a:lnTo>
                  <a:pt x="670560" y="670560"/>
                </a:lnTo>
                <a:lnTo>
                  <a:pt x="0" y="670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3503779"/>
            <a:ext cx="5394794" cy="4349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19"/>
              </a:lnSpc>
            </a:pPr>
            <a:r>
              <a:rPr lang="en-US" sz="2999" dirty="0">
                <a:solidFill>
                  <a:srgbClr val="000000"/>
                </a:solidFill>
                <a:latin typeface="Poppins"/>
              </a:rPr>
              <a:t>We use following libraries:</a:t>
            </a:r>
          </a:p>
          <a:p>
            <a:pPr marL="647698" lvl="1" indent="-323849">
              <a:lnSpc>
                <a:spcPts val="4919"/>
              </a:lnSpc>
              <a:buFont typeface="Arial"/>
              <a:buChar char="•"/>
            </a:pPr>
            <a:r>
              <a:rPr lang="en-US" sz="2999" dirty="0">
                <a:solidFill>
                  <a:srgbClr val="000000"/>
                </a:solidFill>
                <a:latin typeface="Poppins"/>
              </a:rPr>
              <a:t>#include &lt;iostream&gt;</a:t>
            </a:r>
          </a:p>
          <a:p>
            <a:pPr marL="647698" lvl="1" indent="-323849">
              <a:lnSpc>
                <a:spcPts val="4919"/>
              </a:lnSpc>
              <a:buFont typeface="Arial"/>
              <a:buChar char="•"/>
            </a:pPr>
            <a:r>
              <a:rPr lang="en-US" sz="2999" dirty="0">
                <a:solidFill>
                  <a:srgbClr val="000000"/>
                </a:solidFill>
                <a:latin typeface="Poppins"/>
              </a:rPr>
              <a:t>#include &lt;</a:t>
            </a:r>
            <a:r>
              <a:rPr lang="en-US" sz="2999" dirty="0" err="1">
                <a:solidFill>
                  <a:srgbClr val="000000"/>
                </a:solidFill>
                <a:latin typeface="Poppins"/>
              </a:rPr>
              <a:t>fstream</a:t>
            </a:r>
            <a:r>
              <a:rPr lang="en-US" sz="2999" dirty="0">
                <a:solidFill>
                  <a:srgbClr val="000000"/>
                </a:solidFill>
                <a:latin typeface="Poppins"/>
              </a:rPr>
              <a:t>&gt;</a:t>
            </a:r>
          </a:p>
          <a:p>
            <a:pPr marL="647698" lvl="1" indent="-323849">
              <a:lnSpc>
                <a:spcPts val="4919"/>
              </a:lnSpc>
              <a:buFont typeface="Arial"/>
              <a:buChar char="•"/>
            </a:pPr>
            <a:r>
              <a:rPr lang="en-US" sz="2999" dirty="0">
                <a:solidFill>
                  <a:srgbClr val="000000"/>
                </a:solidFill>
                <a:latin typeface="Poppins"/>
              </a:rPr>
              <a:t>#include &lt;string&gt;</a:t>
            </a:r>
          </a:p>
          <a:p>
            <a:pPr marL="647698" lvl="1" indent="-323849">
              <a:lnSpc>
                <a:spcPts val="4919"/>
              </a:lnSpc>
              <a:buFont typeface="Arial"/>
              <a:buChar char="•"/>
            </a:pPr>
            <a:r>
              <a:rPr lang="en-US" sz="2999" dirty="0">
                <a:solidFill>
                  <a:srgbClr val="000000"/>
                </a:solidFill>
                <a:latin typeface="Poppins"/>
              </a:rPr>
              <a:t>#include &lt;chrono&gt;</a:t>
            </a:r>
          </a:p>
          <a:p>
            <a:pPr marL="647698" lvl="1" indent="-323849">
              <a:lnSpc>
                <a:spcPts val="4919"/>
              </a:lnSpc>
              <a:buFont typeface="Arial"/>
              <a:buChar char="•"/>
            </a:pPr>
            <a:r>
              <a:rPr lang="en-US" sz="2999" dirty="0">
                <a:solidFill>
                  <a:srgbClr val="000000"/>
                </a:solidFill>
                <a:latin typeface="Poppins"/>
              </a:rPr>
              <a:t>#include &lt;thread&gt;</a:t>
            </a:r>
          </a:p>
          <a:p>
            <a:pPr marL="647698" lvl="1" indent="-323849">
              <a:lnSpc>
                <a:spcPts val="4919"/>
              </a:lnSpc>
              <a:buFont typeface="Arial"/>
              <a:buChar char="•"/>
            </a:pPr>
            <a:r>
              <a:rPr lang="en-US" sz="2999" dirty="0">
                <a:solidFill>
                  <a:srgbClr val="000000"/>
                </a:solidFill>
                <a:latin typeface="Poppins"/>
              </a:rPr>
              <a:t>#include &lt;</a:t>
            </a:r>
            <a:r>
              <a:rPr lang="en-US" sz="2999" dirty="0" err="1">
                <a:solidFill>
                  <a:srgbClr val="000000"/>
                </a:solidFill>
                <a:latin typeface="Poppins"/>
              </a:rPr>
              <a:t>conio.h</a:t>
            </a:r>
            <a:r>
              <a:rPr lang="en-US" sz="2999" dirty="0">
                <a:solidFill>
                  <a:srgbClr val="000000"/>
                </a:solidFill>
                <a:latin typeface="Poppins"/>
              </a:rPr>
              <a:t>&gt;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4783118" y="1028700"/>
            <a:ext cx="985520" cy="985520"/>
          </a:xfrm>
          <a:custGeom>
            <a:avLst/>
            <a:gdLst/>
            <a:ahLst/>
            <a:cxnLst/>
            <a:rect l="l" t="t" r="r" b="b"/>
            <a:pathLst>
              <a:path w="985520" h="985520">
                <a:moveTo>
                  <a:pt x="0" y="0"/>
                </a:moveTo>
                <a:lnTo>
                  <a:pt x="985520" y="0"/>
                </a:lnTo>
                <a:lnTo>
                  <a:pt x="985520" y="985520"/>
                </a:lnTo>
                <a:lnTo>
                  <a:pt x="0" y="98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180616" y="1567568"/>
            <a:ext cx="11084741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>
                <a:solidFill>
                  <a:srgbClr val="000000"/>
                </a:solidFill>
                <a:latin typeface="The Youngest Serif"/>
              </a:rPr>
              <a:t>Program Features:</a:t>
            </a:r>
          </a:p>
        </p:txBody>
      </p:sp>
      <p:sp>
        <p:nvSpPr>
          <p:cNvPr id="7" name="Freeform 7"/>
          <p:cNvSpPr/>
          <p:nvPr/>
        </p:nvSpPr>
        <p:spPr>
          <a:xfrm>
            <a:off x="12341562" y="2626112"/>
            <a:ext cx="670560" cy="670560"/>
          </a:xfrm>
          <a:custGeom>
            <a:avLst/>
            <a:gdLst/>
            <a:ahLst/>
            <a:cxnLst/>
            <a:rect l="l" t="t" r="r" b="b"/>
            <a:pathLst>
              <a:path w="670560" h="670560">
                <a:moveTo>
                  <a:pt x="0" y="0"/>
                </a:moveTo>
                <a:lnTo>
                  <a:pt x="670560" y="0"/>
                </a:lnTo>
                <a:lnTo>
                  <a:pt x="670560" y="670560"/>
                </a:lnTo>
                <a:lnTo>
                  <a:pt x="0" y="670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90600" y="3771900"/>
            <a:ext cx="15531604" cy="58766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User Registration: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Allow users to register by providing a unique username and password.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Check for existing usernames to prevent duplicates.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Save user registration data to a file for future login.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endParaRPr lang="en-US" sz="3099" dirty="0">
              <a:solidFill>
                <a:srgbClr val="000000"/>
              </a:solidFill>
              <a:latin typeface="Open Sans Extra Bold"/>
            </a:endParaRP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User Login: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Provide users with a login interface to access the system.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Authenticate user credentials against registered usernames and passwords.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Grant access to the system upon successful authentication.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endParaRPr lang="en-US" sz="3099" dirty="0">
              <a:solidFill>
                <a:srgbClr val="000000"/>
              </a:solidFill>
              <a:latin typeface="Open Sans Extra Bold"/>
            </a:endParaRPr>
          </a:p>
          <a:p>
            <a:pPr algn="ctr">
              <a:lnSpc>
                <a:spcPts val="2659"/>
              </a:lnSpc>
              <a:spcBef>
                <a:spcPct val="0"/>
              </a:spcBef>
            </a:pPr>
            <a:endParaRPr lang="en-US" sz="3099" dirty="0">
              <a:solidFill>
                <a:srgbClr val="000000"/>
              </a:solidFill>
              <a:latin typeface="Open Sans Extra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63649" y="3924300"/>
            <a:ext cx="16560701" cy="49276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Display Hotel Status: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Show the status of each room in the hotel.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Display room numbers, floor numbers, and vacancy information.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Differentiate between occupied and vacant rooms.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endParaRPr lang="en-US" sz="3099" dirty="0">
              <a:solidFill>
                <a:srgbClr val="000000"/>
              </a:solidFill>
              <a:latin typeface="Open Sans Extra Bold"/>
            </a:endParaRP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Booking: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Allow users to book a room based on room type, floor number, and room number.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Check for room availability before confirming the booking.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Store customer names for each booked room.</a:t>
            </a:r>
          </a:p>
        </p:txBody>
      </p:sp>
      <p:sp>
        <p:nvSpPr>
          <p:cNvPr id="6" name="Freeform 6"/>
          <p:cNvSpPr/>
          <p:nvPr/>
        </p:nvSpPr>
        <p:spPr>
          <a:xfrm>
            <a:off x="4783118" y="1028700"/>
            <a:ext cx="985520" cy="985520"/>
          </a:xfrm>
          <a:custGeom>
            <a:avLst/>
            <a:gdLst/>
            <a:ahLst/>
            <a:cxnLst/>
            <a:rect l="l" t="t" r="r" b="b"/>
            <a:pathLst>
              <a:path w="985520" h="985520">
                <a:moveTo>
                  <a:pt x="0" y="0"/>
                </a:moveTo>
                <a:lnTo>
                  <a:pt x="985520" y="0"/>
                </a:lnTo>
                <a:lnTo>
                  <a:pt x="985520" y="985520"/>
                </a:lnTo>
                <a:lnTo>
                  <a:pt x="0" y="98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3601628" y="1567567"/>
            <a:ext cx="11084741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 dirty="0">
                <a:solidFill>
                  <a:srgbClr val="000000"/>
                </a:solidFill>
                <a:latin typeface="The Youngest Serif"/>
              </a:rPr>
              <a:t>Program Features:</a:t>
            </a:r>
          </a:p>
        </p:txBody>
      </p:sp>
      <p:sp>
        <p:nvSpPr>
          <p:cNvPr id="8" name="Freeform 8"/>
          <p:cNvSpPr/>
          <p:nvPr/>
        </p:nvSpPr>
        <p:spPr>
          <a:xfrm>
            <a:off x="12341562" y="2626112"/>
            <a:ext cx="670560" cy="670560"/>
          </a:xfrm>
          <a:custGeom>
            <a:avLst/>
            <a:gdLst/>
            <a:ahLst/>
            <a:cxnLst/>
            <a:rect l="l" t="t" r="r" b="b"/>
            <a:pathLst>
              <a:path w="670560" h="670560">
                <a:moveTo>
                  <a:pt x="0" y="0"/>
                </a:moveTo>
                <a:lnTo>
                  <a:pt x="670560" y="0"/>
                </a:lnTo>
                <a:lnTo>
                  <a:pt x="670560" y="670560"/>
                </a:lnTo>
                <a:lnTo>
                  <a:pt x="0" y="670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66800" y="1852535"/>
            <a:ext cx="15012988" cy="6581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Cancellation: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Enable users to cancel their room bookings.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Retrieve customer names for the specified room and remove the booking.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endParaRPr lang="en-US" sz="3099" dirty="0">
              <a:solidFill>
                <a:srgbClr val="000000"/>
              </a:solidFill>
              <a:latin typeface="Open Sans Extra Bold"/>
            </a:endParaRP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Admin Panel: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Provide an administrative panel for managing hotel operations.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Display hotel status, save data to a file, and load data from a file.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Implement an exit option to return to the main system.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endParaRPr lang="en-US" sz="3099" dirty="0">
              <a:solidFill>
                <a:srgbClr val="000000"/>
              </a:solidFill>
              <a:latin typeface="Open Sans Extra Bold"/>
            </a:endParaRP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Data Persistence: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Save hotel room status and user registration data to files.</a:t>
            </a:r>
          </a:p>
          <a:p>
            <a:pPr>
              <a:lnSpc>
                <a:spcPts val="4339"/>
              </a:lnSpc>
              <a:spcBef>
                <a:spcPct val="0"/>
              </a:spcBef>
            </a:pPr>
            <a:r>
              <a:rPr lang="en-US" sz="3099" dirty="0">
                <a:solidFill>
                  <a:srgbClr val="000000"/>
                </a:solidFill>
                <a:latin typeface="Open Sans Extra Bold"/>
              </a:rPr>
              <a:t>Load data from files to maintain continuity across program sessions.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4C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5">
            <a:extLst>
              <a:ext uri="{FF2B5EF4-FFF2-40B4-BE49-F238E27FC236}">
                <a16:creationId xmlns:a16="http://schemas.microsoft.com/office/drawing/2014/main" id="{792A11C5-51F2-6BD4-CF86-C1EBEE617652}"/>
              </a:ext>
            </a:extLst>
          </p:cNvPr>
          <p:cNvSpPr/>
          <p:nvPr/>
        </p:nvSpPr>
        <p:spPr>
          <a:xfrm>
            <a:off x="3749206" y="1028700"/>
            <a:ext cx="985520" cy="985520"/>
          </a:xfrm>
          <a:custGeom>
            <a:avLst/>
            <a:gdLst/>
            <a:ahLst/>
            <a:cxnLst/>
            <a:rect l="l" t="t" r="r" b="b"/>
            <a:pathLst>
              <a:path w="985520" h="985520">
                <a:moveTo>
                  <a:pt x="0" y="0"/>
                </a:moveTo>
                <a:lnTo>
                  <a:pt x="985520" y="0"/>
                </a:lnTo>
                <a:lnTo>
                  <a:pt x="985520" y="985520"/>
                </a:lnTo>
                <a:lnTo>
                  <a:pt x="0" y="9855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2DE0FCE2-6BB8-E27F-D8A3-E4C64ECEFCEC}"/>
              </a:ext>
            </a:extLst>
          </p:cNvPr>
          <p:cNvSpPr txBox="1"/>
          <p:nvPr/>
        </p:nvSpPr>
        <p:spPr>
          <a:xfrm>
            <a:off x="3977322" y="1716599"/>
            <a:ext cx="9034800" cy="1393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699"/>
              </a:lnSpc>
            </a:pPr>
            <a:r>
              <a:rPr lang="en-US" sz="9999" dirty="0">
                <a:solidFill>
                  <a:srgbClr val="000000"/>
                </a:solidFill>
                <a:latin typeface="The Youngest Serif"/>
              </a:rPr>
              <a:t>Output</a:t>
            </a:r>
          </a:p>
        </p:txBody>
      </p:sp>
      <p:sp>
        <p:nvSpPr>
          <p:cNvPr id="5" name="Freeform 7">
            <a:extLst>
              <a:ext uri="{FF2B5EF4-FFF2-40B4-BE49-F238E27FC236}">
                <a16:creationId xmlns:a16="http://schemas.microsoft.com/office/drawing/2014/main" id="{02AA8F5D-8694-8C0D-6DD7-9CC5F948029E}"/>
              </a:ext>
            </a:extLst>
          </p:cNvPr>
          <p:cNvSpPr/>
          <p:nvPr/>
        </p:nvSpPr>
        <p:spPr>
          <a:xfrm>
            <a:off x="12341562" y="2626112"/>
            <a:ext cx="670560" cy="670560"/>
          </a:xfrm>
          <a:custGeom>
            <a:avLst/>
            <a:gdLst/>
            <a:ahLst/>
            <a:cxnLst/>
            <a:rect l="l" t="t" r="r" b="b"/>
            <a:pathLst>
              <a:path w="670560" h="670560">
                <a:moveTo>
                  <a:pt x="0" y="0"/>
                </a:moveTo>
                <a:lnTo>
                  <a:pt x="670560" y="0"/>
                </a:lnTo>
                <a:lnTo>
                  <a:pt x="670560" y="670560"/>
                </a:lnTo>
                <a:lnTo>
                  <a:pt x="0" y="67056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E7FA02-6D37-03C8-A628-9A85B94CFBEC}"/>
              </a:ext>
            </a:extLst>
          </p:cNvPr>
          <p:cNvSpPr txBox="1"/>
          <p:nvPr/>
        </p:nvSpPr>
        <p:spPr>
          <a:xfrm>
            <a:off x="2057400" y="4351360"/>
            <a:ext cx="10058400" cy="1584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07554" lvl="1">
              <a:lnSpc>
                <a:spcPts val="6191"/>
              </a:lnSpc>
            </a:pPr>
            <a:r>
              <a:rPr lang="en-US" sz="2800" dirty="0">
                <a:solidFill>
                  <a:srgbClr val="000000"/>
                </a:solidFill>
                <a:latin typeface="Poppins"/>
              </a:rPr>
              <a:t>Here is output video link:</a:t>
            </a:r>
          </a:p>
          <a:p>
            <a:pPr marL="407554" lvl="1">
              <a:lnSpc>
                <a:spcPts val="6191"/>
              </a:lnSpc>
            </a:pPr>
            <a:r>
              <a:rPr lang="en-US" sz="2800" dirty="0">
                <a:solidFill>
                  <a:srgbClr val="000000"/>
                </a:solidFill>
                <a:latin typeface="Poppins"/>
              </a:rPr>
              <a:t>		https://youtu.be/lduGHEXTfg4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5B1AB87403DB0458D4F205969938B6E" ma:contentTypeVersion="8" ma:contentTypeDescription="Create a new document." ma:contentTypeScope="" ma:versionID="81ed2bc9d61ae511891e6938ad7b4ceb">
  <xsd:schema xmlns:xsd="http://www.w3.org/2001/XMLSchema" xmlns:xs="http://www.w3.org/2001/XMLSchema" xmlns:p="http://schemas.microsoft.com/office/2006/metadata/properties" xmlns:ns3="4b527618-a36c-4876-ba93-e2f105ea4c10" targetNamespace="http://schemas.microsoft.com/office/2006/metadata/properties" ma:root="true" ma:fieldsID="92fb71dcaa1304d9b72e521bc96a33f5" ns3:_="">
    <xsd:import namespace="4b527618-a36c-4876-ba93-e2f105ea4c1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LengthInSecond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527618-a36c-4876-ba93-e2f105ea4c1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LengthInSeconds" ma:index="1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9A48E02-5B30-4C1C-A1F4-ABB9B9FF0A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b527618-a36c-4876-ba93-e2f105ea4c1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EB8DE06-F35A-416D-9AC6-0188CE115D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163FC56-4C37-449E-A301-1BD0A25CA509}">
  <ds:schemaRefs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4b527618-a36c-4876-ba93-e2f105ea4c10"/>
    <ds:schemaRef ds:uri="http://purl.org/dc/terms/"/>
    <ds:schemaRef ds:uri="http://www.w3.org/XML/1998/namespace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488</Words>
  <Application>Microsoft Office PowerPoint</Application>
  <PresentationFormat>Custom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Open Sans Extra Bold</vt:lpstr>
      <vt:lpstr>The Youngest Serif</vt:lpstr>
      <vt:lpstr>Poppins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Hotel Reservation System</dc:title>
  <dc:creator>Mian Mansoor</dc:creator>
  <cp:lastModifiedBy>03-134222-069</cp:lastModifiedBy>
  <cp:revision>6</cp:revision>
  <dcterms:created xsi:type="dcterms:W3CDTF">2006-08-16T00:00:00Z</dcterms:created>
  <dcterms:modified xsi:type="dcterms:W3CDTF">2023-06-14T14:34:54Z</dcterms:modified>
  <dc:identifier>DAFlorFb7cY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0x01010045B1AB87403DB0458D4F205969938B6E</vt:lpwstr>
  </property>
</Properties>
</file>

<file path=docProps/thumbnail.jpeg>
</file>